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61"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89" d="100"/>
          <a:sy n="89" d="100"/>
        </p:scale>
        <p:origin x="846" y="84"/>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6350"/>
            <a:ext cx="9144000" cy="5149850"/>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75EE38-1560-4543-B65C-40BD61BB92F2}"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2919034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14198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879958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978132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3969038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5549203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78847639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0891933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98304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5724220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27576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4/19/2024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304210650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636219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204838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1668091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4/19/2024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70982289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4/19/2024</a:t>
            </a:fld>
            <a:endParaRPr lang="en-US" dirty="0"/>
          </a:p>
        </p:txBody>
      </p:sp>
    </p:spTree>
    <p:extLst>
      <p:ext uri="{BB962C8B-B14F-4D97-AF65-F5344CB8AC3E}">
        <p14:creationId xmlns:p14="http://schemas.microsoft.com/office/powerpoint/2010/main" val="10034536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4/19/2024</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fld id="{D57F1E4F-1CFF-5643-939E-217C01CDF565}" type="slidenum">
              <a:rPr lang="en-US" smtClean="0"/>
              <a:pPr/>
              <a:t>‹#›</a:t>
            </a:fld>
            <a:endParaRPr lang="en-US" dirty="0"/>
          </a:p>
        </p:txBody>
      </p:sp>
      <p:sp>
        <p:nvSpPr>
          <p:cNvPr id="18" name="Rectangle 17">
            <a:extLst>
              <a:ext uri="{FF2B5EF4-FFF2-40B4-BE49-F238E27FC236}">
                <a16:creationId xmlns:a16="http://schemas.microsoft.com/office/drawing/2014/main" id="{05139609-62F0-42C7-8768-C1B6D536C966}"/>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980A04C-B48F-4D66-B682-B1BCB25916AD}"/>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BF4B2B6-ECBC-42C3-973A-2D625EFFDF6D}"/>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31" name="Rectangle 30">
            <a:extLst>
              <a:ext uri="{FF2B5EF4-FFF2-40B4-BE49-F238E27FC236}">
                <a16:creationId xmlns:a16="http://schemas.microsoft.com/office/drawing/2014/main" id="{E7E8F9A6-9816-4460-A1DB-8A1341BE6631}"/>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D242FF44-233F-40D2-958B-534C0FE1A8BE}"/>
              </a:ext>
            </a:extLst>
          </p:cNvPr>
          <p:cNvPicPr>
            <a:picLocks noChangeAspect="1"/>
          </p:cNvPicPr>
          <p:nvPr userDrawn="1"/>
        </p:nvPicPr>
        <p:blipFill>
          <a:blip r:embed="rId19">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extLst>
      <p:ext uri="{BB962C8B-B14F-4D97-AF65-F5344CB8AC3E}">
        <p14:creationId xmlns:p14="http://schemas.microsoft.com/office/powerpoint/2010/main" val="126218302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61;p13">
            <a:extLst>
              <a:ext uri="{FF2B5EF4-FFF2-40B4-BE49-F238E27FC236}">
                <a16:creationId xmlns:a16="http://schemas.microsoft.com/office/drawing/2014/main" id="{8C818BBF-2EBD-9F55-EA9F-5999A4D1C95B}"/>
              </a:ext>
            </a:extLst>
          </p:cNvPr>
          <p:cNvSpPr/>
          <p:nvPr/>
        </p:nvSpPr>
        <p:spPr>
          <a:xfrm>
            <a:off x="1078813" y="814623"/>
            <a:ext cx="6031090" cy="3046183"/>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280626" y="1008337"/>
            <a:ext cx="5662733" cy="573120"/>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3">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4">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5">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6">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090176" y="4021141"/>
            <a:ext cx="2619145" cy="307736"/>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400" b="1" dirty="0"/>
              <a:t>STUDENT DETAILS </a:t>
            </a:r>
            <a:endParaRPr lang="en-US" sz="1400" b="0" i="0" u="none" strike="noStrike" cap="none" dirty="0">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494838" y="2798621"/>
            <a:ext cx="5199040" cy="870478"/>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090176" y="4309905"/>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t>Name:                    </a:t>
            </a:r>
            <a:r>
              <a:rPr lang="en-IN" sz="1100" dirty="0"/>
              <a:t>MANOPRIYA D</a:t>
            </a:r>
            <a:endParaRPr lang="en-US" sz="1100" dirty="0"/>
          </a:p>
          <a:p>
            <a:pPr marR="0" lvl="0" rtl="0">
              <a:lnSpc>
                <a:spcPct val="100000"/>
              </a:lnSpc>
              <a:spcBef>
                <a:spcPts val="0"/>
              </a:spcBef>
              <a:spcAft>
                <a:spcPts val="200"/>
              </a:spcAft>
            </a:pPr>
            <a:r>
              <a:rPr lang="en-US" sz="1100" b="0" i="0" u="none" strike="noStrike" cap="none" dirty="0">
                <a:latin typeface="Arial"/>
                <a:ea typeface="Arial"/>
                <a:cs typeface="Arial"/>
                <a:sym typeface="Arial"/>
              </a:rPr>
              <a:t>NM Id:                      au61772111053</a:t>
            </a:r>
          </a:p>
          <a:p>
            <a:pPr marR="0" lvl="0" rtl="0">
              <a:lnSpc>
                <a:spcPct val="100000"/>
              </a:lnSpc>
              <a:spcBef>
                <a:spcPts val="0"/>
              </a:spcBef>
              <a:spcAft>
                <a:spcPts val="200"/>
              </a:spcAft>
            </a:pPr>
            <a:r>
              <a:rPr lang="en-US" sz="1100" dirty="0"/>
              <a:t>College Name:        GOVERNMENT COLLEGE OF ENGINEERING, SALEM-11</a:t>
            </a:r>
            <a:endParaRPr lang="en-US" sz="1100" b="0" i="0" u="none" strike="noStrike" cap="none" dirty="0">
              <a:latin typeface="Arial"/>
              <a:ea typeface="Arial"/>
              <a:cs typeface="Arial"/>
              <a:sym typeface="Arial"/>
            </a:endParaRPr>
          </a:p>
        </p:txBody>
      </p: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7"/>
          <a:stretch>
            <a:fillRect/>
          </a:stretch>
        </p:blipFill>
        <p:spPr>
          <a:xfrm>
            <a:off x="3407935" y="1626059"/>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653222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6417440"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501403" y="1210988"/>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308860" y="1146542"/>
            <a:ext cx="6801945"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05825" y="1186770"/>
            <a:ext cx="6374674" cy="295462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sz="1800" b="1" i="0" dirty="0">
                <a:solidFill>
                  <a:schemeClr val="tx1"/>
                </a:solidFill>
                <a:effectLst/>
                <a:latin typeface="Söhne"/>
              </a:rPr>
              <a:t>Advanced Machine Learning Techniques:</a:t>
            </a:r>
            <a:r>
              <a:rPr lang="en-US" sz="1800"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sz="1800" b="1" i="0" dirty="0">
                <a:solidFill>
                  <a:schemeClr val="tx1"/>
                </a:solidFill>
                <a:effectLst/>
                <a:latin typeface="Söhne"/>
              </a:rPr>
              <a:t>Real-Time Detection:</a:t>
            </a:r>
            <a:r>
              <a:rPr lang="en-US" sz="1800"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sz="1800" b="1" i="0" dirty="0">
                <a:solidFill>
                  <a:schemeClr val="tx1"/>
                </a:solidFill>
                <a:effectLst/>
                <a:latin typeface="Söhne"/>
              </a:rPr>
              <a:t>Multimodal Detection:</a:t>
            </a:r>
            <a:r>
              <a:rPr lang="en-US" sz="1800" b="0" i="0" dirty="0">
                <a:solidFill>
                  <a:schemeClr val="tx1"/>
                </a:solidFill>
                <a:effectLst/>
                <a:latin typeface="Söhne"/>
              </a:rPr>
              <a:t> Combine text-based features with other modalities such as images and metadata to improve the detection of sophisticated spam emails.</a:t>
            </a:r>
          </a:p>
        </p:txBody>
      </p:sp>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VID-20240418-WA0003~2.mp4">
            <a:hlinkClick r:id="" action="ppaction://media"/>
            <a:extLst>
              <a:ext uri="{FF2B5EF4-FFF2-40B4-BE49-F238E27FC236}">
                <a16:creationId xmlns:a16="http://schemas.microsoft.com/office/drawing/2014/main" id="{AF84A4D5-6697-D449-A9BB-BDB4CC991D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1213" y="950161"/>
            <a:ext cx="6726067" cy="3243178"/>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800" b="1" dirty="0">
                <a:solidFill>
                  <a:srgbClr val="213163"/>
                </a:solidFill>
              </a:rPr>
              <a:t>CONCLUSION</a:t>
            </a:r>
            <a:endParaRPr lang="en-US" sz="28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5122" name="Picture 2" descr="Conclusion Images – Browse 1,324,774 ...">
            <a:extLst>
              <a:ext uri="{FF2B5EF4-FFF2-40B4-BE49-F238E27FC236}">
                <a16:creationId xmlns:a16="http://schemas.microsoft.com/office/drawing/2014/main" id="{505677F1-69A1-47B8-B7DE-A8183F7B4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00212"/>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6" y="1052956"/>
            <a:ext cx="6308896" cy="112851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4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rot="10800000" flipV="1">
            <a:off x="1372338" y="1894134"/>
            <a:ext cx="5684678" cy="9529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IN" sz="6600" b="1" dirty="0"/>
              <a:t>THANK YOU !</a:t>
            </a:r>
          </a:p>
          <a:p>
            <a:pPr algn="ctr">
              <a:spcBef>
                <a:spcPts val="600"/>
              </a:spcBef>
            </a:pPr>
            <a:endParaRPr lang="en-US" sz="6600" b="1" dirty="0"/>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1227699" y="2110085"/>
            <a:ext cx="5689468" cy="954107"/>
          </a:xfrm>
          <a:prstGeom prst="rect">
            <a:avLst/>
          </a:prstGeom>
          <a:noFill/>
        </p:spPr>
        <p:txBody>
          <a:bodyPr wrap="square" rtlCol="0">
            <a:spAutoFit/>
          </a:bodyPr>
          <a:lstStyle/>
          <a:p>
            <a:pPr algn="ctr"/>
            <a:r>
              <a:rPr lang="en-US" sz="20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0" y="566738"/>
            <a:ext cx="4445000" cy="32226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000" b="1" dirty="0">
                <a:solidFill>
                  <a:srgbClr val="213163"/>
                </a:solidFill>
              </a:rPr>
              <a:t>COURSE OUTLINE</a:t>
            </a:r>
          </a:p>
        </p:txBody>
      </p:sp>
      <p:sp>
        <p:nvSpPr>
          <p:cNvPr id="62" name="Google Shape;62;g5fab984687_2_0"/>
          <p:cNvSpPr txBox="1">
            <a:spLocks noGrp="1"/>
          </p:cNvSpPr>
          <p:nvPr>
            <p:ph type="body" idx="4294967295"/>
          </p:nvPr>
        </p:nvSpPr>
        <p:spPr>
          <a:xfrm>
            <a:off x="258183" y="1047750"/>
            <a:ext cx="4594225" cy="3048000"/>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098" name="Picture 2" descr="Graduation cap with books on white desk ...">
            <a:extLst>
              <a:ext uri="{FF2B5EF4-FFF2-40B4-BE49-F238E27FC236}">
                <a16:creationId xmlns:a16="http://schemas.microsoft.com/office/drawing/2014/main" id="{D1FA7B44-E16E-4E9D-AB7B-5F451F5567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2775" y="1122484"/>
            <a:ext cx="2619375" cy="2898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0" y="871538"/>
            <a:ext cx="5168900" cy="2019300"/>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597106" cy="2349361"/>
          </a:xfrm>
          <a:prstGeom prst="rect">
            <a:avLst/>
          </a:prstGeom>
          <a:noFill/>
        </p:spPr>
        <p:txBody>
          <a:bodyPr wrap="square" lIns="91440" tIns="45720" rIns="91440" bIns="45720" anchor="t">
            <a:spAutoFit/>
          </a:bodyPr>
          <a:lstStyle/>
          <a:p>
            <a:pPr marL="285750" indent="-285750" algn="just" rtl="0" fontAlgn="base">
              <a:spcAft>
                <a:spcPts val="800"/>
              </a:spcAft>
              <a:buClr>
                <a:srgbClr val="213163"/>
              </a:buClr>
              <a:buFont typeface="Arial" panose="020B0604020202020204" pitchFamily="34" charset="0"/>
              <a:buChar cha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a:t>
            </a:r>
            <a:endParaRPr lang="en-IN" b="0" i="0" dirty="0">
              <a:solidFill>
                <a:schemeClr val="tx1"/>
              </a:solidFill>
              <a:effectLst/>
              <a:latin typeface="Söhne"/>
            </a:endParaRPr>
          </a:p>
          <a:p>
            <a:pPr marL="285750" indent="-285750" algn="just" rtl="0" fontAlgn="base">
              <a:spcAft>
                <a:spcPts val="800"/>
              </a:spcAft>
              <a:buClr>
                <a:srgbClr val="213163"/>
              </a:buClr>
              <a:buFont typeface="Arial" panose="020B0604020202020204" pitchFamily="34" charset="0"/>
              <a:buChar char="•"/>
            </a:pPr>
            <a:r>
              <a:rPr lang="en-US" b="0" i="0" dirty="0">
                <a:solidFill>
                  <a:schemeClr val="tx1"/>
                </a:solidFill>
                <a:effectLst/>
                <a:latin typeface="Söhne"/>
              </a:rPr>
              <a:t>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dirty="0">
                <a:solidFill>
                  <a:srgbClr val="213163"/>
                </a:solidFill>
                <a:latin typeface="+mn-lt"/>
              </a:rPr>
              <a:t>ABSTRACT</a:t>
            </a:r>
          </a:p>
        </p:txBody>
      </p:sp>
      <p:pic>
        <p:nvPicPr>
          <p:cNvPr id="3074" name="Picture 2" descr="35,900+ Light Bulb Brain Stock Photos ...">
            <a:extLst>
              <a:ext uri="{FF2B5EF4-FFF2-40B4-BE49-F238E27FC236}">
                <a16:creationId xmlns:a16="http://schemas.microsoft.com/office/drawing/2014/main" id="{759A0C3D-ADE1-4845-B0E2-3C736167F6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52" r="19999" b="9298"/>
          <a:stretch/>
        </p:blipFill>
        <p:spPr bwMode="auto">
          <a:xfrm>
            <a:off x="5024136" y="830704"/>
            <a:ext cx="1871515" cy="30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0" y="871538"/>
            <a:ext cx="5168900" cy="2019300"/>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50563" y="1672293"/>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269870" y="563902"/>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dirty="0">
                <a:solidFill>
                  <a:srgbClr val="213163"/>
                </a:solidFill>
                <a:latin typeface="+mn-lt"/>
              </a:rPr>
              <a:t>PROBLEM STATEMENT</a:t>
            </a:r>
          </a:p>
        </p:txBody>
      </p:sp>
      <p:pic>
        <p:nvPicPr>
          <p:cNvPr id="2050" name="Picture 2" descr="Path, right, arrows, confusion ...">
            <a:extLst>
              <a:ext uri="{FF2B5EF4-FFF2-40B4-BE49-F238E27FC236}">
                <a16:creationId xmlns:a16="http://schemas.microsoft.com/office/drawing/2014/main" id="{578E0474-3AE3-4F3D-BD1A-D23BB7E06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845" y="1500187"/>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0" y="871538"/>
            <a:ext cx="5168900" cy="2019300"/>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276295" y="1290522"/>
            <a:ext cx="6995873" cy="1856919"/>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 </a:t>
            </a:r>
            <a:r>
              <a:rPr lang="en-US" b="0" i="0" dirty="0">
                <a:solidFill>
                  <a:schemeClr val="tx1"/>
                </a:solidFill>
                <a:effectLst/>
                <a:latin typeface="Söhne"/>
              </a:rPr>
              <a:t>This project aims to develop an effective spam email detection system using machine learning techniques.</a:t>
            </a:r>
            <a:endParaRPr lang="en-IN" b="0" i="0" dirty="0">
              <a:solidFill>
                <a:schemeClr val="tx1"/>
              </a:solidFill>
              <a:effectLst/>
              <a:latin typeface="Söhne"/>
            </a:endParaRPr>
          </a:p>
          <a:p>
            <a:pPr algn="l" rtl="0" fontAlgn="base">
              <a:spcAft>
                <a:spcPts val="800"/>
              </a:spcAft>
              <a:buClr>
                <a:srgbClr val="213163"/>
              </a:buClr>
            </a:pPr>
            <a:r>
              <a:rPr lang="en-US" b="0" i="0" dirty="0">
                <a:solidFill>
                  <a:schemeClr val="tx1"/>
                </a:solidFill>
                <a:effectLst/>
                <a:latin typeface="Söhne"/>
              </a:rPr>
              <a:t>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dirty="0">
                <a:solidFill>
                  <a:srgbClr val="213163"/>
                </a:solidFill>
                <a:latin typeface="+mn-lt"/>
              </a:rPr>
              <a:t>AIM AND OBJECTIVE</a:t>
            </a: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0" y="871538"/>
            <a:ext cx="5168900" cy="2019300"/>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IN" sz="1600" b="0" i="0" dirty="0">
                <a:solidFill>
                  <a:schemeClr val="tx1"/>
                </a:solidFill>
                <a:effectLst/>
                <a:latin typeface="Söhne"/>
              </a:rPr>
              <a:t>To </a:t>
            </a:r>
            <a:r>
              <a:rPr lang="en-IN" sz="1600" dirty="0">
                <a:solidFill>
                  <a:schemeClr val="tx1"/>
                </a:solidFill>
                <a:latin typeface="Söhne"/>
              </a:rPr>
              <a:t>c</a:t>
            </a:r>
            <a:r>
              <a:rPr lang="en-US" sz="1600" b="0" i="0" dirty="0" err="1">
                <a:solidFill>
                  <a:schemeClr val="tx1"/>
                </a:solidFill>
                <a:effectLst/>
                <a:latin typeface="Söhne"/>
              </a:rPr>
              <a:t>ollect</a:t>
            </a:r>
            <a:r>
              <a:rPr lang="en-US" sz="1600" b="0" i="0" dirty="0">
                <a:solidFill>
                  <a:schemeClr val="tx1"/>
                </a:solidFill>
                <a:effectLst/>
                <a:latin typeface="Söhne"/>
              </a:rPr>
              <a: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IN" sz="1600" b="0" i="0" dirty="0">
                <a:solidFill>
                  <a:schemeClr val="tx1"/>
                </a:solidFill>
                <a:effectLst/>
                <a:latin typeface="Söhne"/>
              </a:rPr>
              <a:t>To </a:t>
            </a:r>
            <a:r>
              <a:rPr lang="en-IN" sz="1600" dirty="0">
                <a:solidFill>
                  <a:schemeClr val="tx1"/>
                </a:solidFill>
                <a:latin typeface="Söhne"/>
              </a:rPr>
              <a:t>p</a:t>
            </a:r>
            <a:r>
              <a:rPr lang="en-US" sz="1600" b="0" i="0" dirty="0">
                <a:solidFill>
                  <a:schemeClr val="tx1"/>
                </a:solidFill>
                <a:effectLst/>
                <a:latin typeface="Söhne"/>
              </a:rPr>
              <a:t>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IN" sz="1600" b="0" i="0" dirty="0">
                <a:solidFill>
                  <a:schemeClr val="tx1"/>
                </a:solidFill>
                <a:effectLst/>
                <a:latin typeface="Söhne"/>
              </a:rPr>
              <a:t>To </a:t>
            </a:r>
            <a:r>
              <a:rPr lang="en-IN" sz="1600" dirty="0">
                <a:solidFill>
                  <a:schemeClr val="tx1"/>
                </a:solidFill>
                <a:latin typeface="Söhne"/>
              </a:rPr>
              <a:t>e</a:t>
            </a:r>
            <a:r>
              <a:rPr lang="en-US" sz="1600" b="0" i="0" dirty="0" err="1">
                <a:solidFill>
                  <a:schemeClr val="tx1"/>
                </a:solidFill>
                <a:effectLst/>
                <a:latin typeface="Söhne"/>
              </a:rPr>
              <a:t>xtract</a:t>
            </a:r>
            <a:r>
              <a:rPr lang="en-US" sz="1600" b="0" i="0" dirty="0">
                <a:solidFill>
                  <a:schemeClr val="tx1"/>
                </a:solidFill>
                <a:effectLst/>
                <a:latin typeface="Söhne"/>
              </a:rPr>
              <a: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IN" sz="1600" dirty="0">
                <a:solidFill>
                  <a:schemeClr val="tx1"/>
                </a:solidFill>
                <a:latin typeface="Söhne"/>
              </a:rPr>
              <a:t> To t</a:t>
            </a:r>
            <a:r>
              <a:rPr lang="en-US" sz="1600" b="0" i="0" dirty="0">
                <a:solidFill>
                  <a:schemeClr val="tx1"/>
                </a:solidFill>
                <a:effectLst/>
                <a:latin typeface="Söhne"/>
              </a:rPr>
              <a: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IN" sz="1600" dirty="0">
                <a:solidFill>
                  <a:schemeClr val="tx1"/>
                </a:solidFill>
                <a:latin typeface="Söhne"/>
              </a:rPr>
              <a:t> To e</a:t>
            </a:r>
            <a:r>
              <a:rPr lang="en-US" sz="1600" b="0" i="0" dirty="0">
                <a:solidFill>
                  <a:schemeClr val="tx1"/>
                </a:solidFill>
                <a:effectLst/>
                <a:latin typeface="Söhne"/>
              </a:rPr>
              <a:t>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IN" sz="1600" dirty="0">
                <a:solidFill>
                  <a:schemeClr val="tx1"/>
                </a:solidFill>
                <a:latin typeface="Söhne"/>
              </a:rPr>
              <a:t>To d</a:t>
            </a:r>
            <a:r>
              <a:rPr lang="en-US" sz="1600" b="0" i="0" dirty="0" err="1">
                <a:solidFill>
                  <a:schemeClr val="tx1"/>
                </a:solidFill>
                <a:effectLst/>
                <a:latin typeface="Söhne"/>
              </a:rPr>
              <a:t>evelop</a:t>
            </a:r>
            <a:r>
              <a:rPr lang="en-US" sz="1600" b="0" i="0" dirty="0">
                <a:solidFill>
                  <a:schemeClr val="tx1"/>
                </a:solidFill>
                <a:effectLst/>
                <a:latin typeface="Söhne"/>
              </a:rPr>
              <a:t>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50862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a:t>
            </a:r>
            <a:endParaRPr lang="en-IN" dirty="0"/>
          </a:p>
          <a:p>
            <a:pPr marL="173736" indent="-173736">
              <a:spcAft>
                <a:spcPts val="800"/>
              </a:spcAft>
              <a:buClr>
                <a:srgbClr val="213163"/>
              </a:buClr>
              <a:buFont typeface="Arial" panose="020B0604020202020204" pitchFamily="34" charset="0"/>
              <a:buChar char="•"/>
            </a:pPr>
            <a:r>
              <a:rPr lang="en-US" dirty="0"/>
              <a:t>This may include removing stop words, tokenization, and converting text to numerical representations. Extract features from the preprocessed text data. </a:t>
            </a:r>
            <a:endParaRPr lang="en-IN" dirty="0"/>
          </a:p>
          <a:p>
            <a:pPr marL="173736" indent="-173736">
              <a:spcAft>
                <a:spcPts val="800"/>
              </a:spcAft>
              <a:buClr>
                <a:srgbClr val="213163"/>
              </a:buClr>
              <a:buFont typeface="Arial" panose="020B0604020202020204" pitchFamily="34" charset="0"/>
              <a:buChar char="•"/>
            </a:pPr>
            <a:r>
              <a:rPr lang="en-US" dirty="0"/>
              <a:t>Common features include word frequency, TF-IDF (Term Frequency-Inverse Document Frequency), and N-grams. Choose a machine-learning model for spam detection. Common models include logistic regression, support vector machines (SVM), and naive Bayes classifiers. </a:t>
            </a:r>
          </a:p>
        </p:txBody>
      </p:sp>
      <p:pic>
        <p:nvPicPr>
          <p:cNvPr id="1026" name="Picture 2" descr="Word Solution To Fix The Problem Stock ...">
            <a:extLst>
              <a:ext uri="{FF2B5EF4-FFF2-40B4-BE49-F238E27FC236}">
                <a16:creationId xmlns:a16="http://schemas.microsoft.com/office/drawing/2014/main" id="{5D8EFAC5-FC99-46AC-96B6-868454803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9" y="1700212"/>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6471230"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1399560" y="1072129"/>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Facet</Template>
  <TotalTime>590</TotalTime>
  <Words>898</Words>
  <Application>Microsoft Office PowerPoint</Application>
  <PresentationFormat>On-screen Show (16:9)</PresentationFormat>
  <Paragraphs>86</Paragraphs>
  <Slides>17</Slides>
  <Notes>17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IBM Plex Sans</vt:lpstr>
      <vt:lpstr>Nunito</vt:lpstr>
      <vt:lpstr>Söhne</vt:lpstr>
      <vt:lpstr>Times New Roman</vt:lpstr>
      <vt:lpstr>Trebuchet MS</vt:lpstr>
      <vt:lpstr>Wingdings 3</vt:lpstr>
      <vt:lpstr>Facet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mano</cp:lastModifiedBy>
  <cp:revision>165</cp:revision>
  <dcterms:modified xsi:type="dcterms:W3CDTF">2024-04-19T14:30:09Z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